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0" r:id="rId13"/>
    <p:sldId id="269" r:id="rId14"/>
    <p:sldId id="268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25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997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33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458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123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182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234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213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14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55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0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48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16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43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29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5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35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46D009-116D-4E86-AC78-6C39B3CD09E3}" type="datetimeFigureOut">
              <a:rPr lang="pt-BR" smtClean="0"/>
              <a:t>03/11/2016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629D99-2FF4-4CF4-951C-00DFA9B34E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59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Minicurso SINFORM 2016</a:t>
            </a:r>
            <a:br>
              <a:rPr lang="pt-BR" dirty="0" smtClean="0"/>
            </a:br>
            <a:r>
              <a:rPr lang="pt-BR" dirty="0" smtClean="0"/>
              <a:t>Linha de Produto de Software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Mateus Passos Soares Cardoso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05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produto de uma LSP é especificado por uma seleção (configuração) de </a:t>
            </a:r>
            <a:r>
              <a:rPr lang="pt-BR" dirty="0" err="1" smtClean="0"/>
              <a:t>features</a:t>
            </a:r>
            <a:r>
              <a:rPr lang="pt-BR" i="1" dirty="0" smtClean="0"/>
              <a:t> </a:t>
            </a:r>
            <a:r>
              <a:rPr lang="pt-BR" dirty="0" smtClean="0"/>
              <a:t>válida.</a:t>
            </a:r>
          </a:p>
          <a:p>
            <a:r>
              <a:rPr lang="pt-BR" dirty="0" smtClean="0"/>
              <a:t>Uma seleção de </a:t>
            </a:r>
            <a:r>
              <a:rPr lang="pt-BR" dirty="0" err="1" smtClean="0"/>
              <a:t>features</a:t>
            </a:r>
            <a:r>
              <a:rPr lang="pt-BR" dirty="0" smtClean="0"/>
              <a:t> é válida se e somente se ela satisfaz as dependências entre </a:t>
            </a:r>
            <a:r>
              <a:rPr lang="pt-BR" dirty="0" err="1" smtClean="0"/>
              <a:t>features</a:t>
            </a:r>
            <a:r>
              <a:rPr lang="pt-BR" dirty="0" smtClean="0"/>
              <a:t>.</a:t>
            </a:r>
          </a:p>
          <a:p>
            <a:r>
              <a:rPr lang="pt-BR" dirty="0" smtClean="0"/>
              <a:t>Para mapear as </a:t>
            </a:r>
            <a:r>
              <a:rPr lang="pt-BR" dirty="0" err="1" smtClean="0"/>
              <a:t>features</a:t>
            </a:r>
            <a:r>
              <a:rPr lang="pt-BR" dirty="0" smtClean="0"/>
              <a:t> e suas dependências utilizamos o diagrama de </a:t>
            </a:r>
            <a:r>
              <a:rPr lang="pt-BR" dirty="0" err="1" smtClean="0"/>
              <a:t>features</a:t>
            </a:r>
            <a:r>
              <a:rPr lang="pt-BR" dirty="0" smtClean="0"/>
              <a:t>.</a:t>
            </a:r>
          </a:p>
          <a:p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0684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Documenta as </a:t>
            </a:r>
            <a:r>
              <a:rPr lang="pt-BR" dirty="0" err="1" smtClean="0"/>
              <a:t>features</a:t>
            </a:r>
            <a:r>
              <a:rPr lang="pt-BR" dirty="0" smtClean="0"/>
              <a:t> de uma LPS e o relacionamento entre elas.</a:t>
            </a:r>
          </a:p>
          <a:p>
            <a:r>
              <a:rPr lang="pt-BR" dirty="0" smtClean="0"/>
              <a:t>É uma notação gráfica que deixa ajuda o desenvolvedor a identificar os relacionamentos entre as </a:t>
            </a:r>
            <a:r>
              <a:rPr lang="pt-BR" dirty="0" err="1" smtClean="0"/>
              <a:t>features</a:t>
            </a:r>
            <a:r>
              <a:rPr lang="pt-BR" i="1" dirty="0" smtClean="0"/>
              <a:t> </a:t>
            </a:r>
            <a:r>
              <a:rPr lang="pt-BR" dirty="0" smtClean="0"/>
              <a:t>e identificar as configurações válidas.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3567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</a:t>
            </a:r>
            <a:r>
              <a:rPr lang="pt-BR" dirty="0" err="1" smtClean="0"/>
              <a:t>feature</a:t>
            </a:r>
            <a:r>
              <a:rPr lang="pt-BR" dirty="0" smtClean="0"/>
              <a:t> pode ser:</a:t>
            </a:r>
          </a:p>
          <a:p>
            <a:pPr lvl="1"/>
            <a:r>
              <a:rPr lang="pt-BR" b="1" dirty="0" smtClean="0"/>
              <a:t>Concreta –</a:t>
            </a:r>
            <a:r>
              <a:rPr lang="pt-BR" dirty="0" smtClean="0"/>
              <a:t> Representam </a:t>
            </a:r>
            <a:r>
              <a:rPr lang="pt-BR" dirty="0" err="1" smtClean="0"/>
              <a:t>features</a:t>
            </a:r>
            <a:r>
              <a:rPr lang="pt-BR" dirty="0" smtClean="0"/>
              <a:t> que irão estar presentes no código fonte.</a:t>
            </a:r>
            <a:endParaRPr lang="pt-BR" b="1" dirty="0" smtClean="0"/>
          </a:p>
          <a:p>
            <a:pPr lvl="1"/>
            <a:r>
              <a:rPr lang="pt-BR" b="1" dirty="0" smtClean="0"/>
              <a:t>Abstrata – </a:t>
            </a:r>
            <a:r>
              <a:rPr lang="pt-BR" dirty="0" smtClean="0"/>
              <a:t>Representam conceitos de funcionalidades dentro do digrama e não estarão implementadas em código fonte.</a:t>
            </a:r>
            <a:endParaRPr lang="pt-BR" b="1" dirty="0" smtClean="0"/>
          </a:p>
        </p:txBody>
      </p:sp>
    </p:spTree>
    <p:extLst>
      <p:ext uri="{BB962C8B-B14F-4D97-AF65-F5344CB8AC3E}">
        <p14:creationId xmlns:p14="http://schemas.microsoft.com/office/powerpoint/2010/main" val="4309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O relacionamento é apresentado de cinco formas:</a:t>
            </a:r>
          </a:p>
          <a:p>
            <a:pPr lvl="1"/>
            <a:r>
              <a:rPr lang="pt-BR" b="1" dirty="0" smtClean="0"/>
              <a:t>Mandatória – </a:t>
            </a:r>
            <a:r>
              <a:rPr lang="pt-BR" dirty="0" smtClean="0"/>
              <a:t>Define as </a:t>
            </a:r>
            <a:r>
              <a:rPr lang="pt-BR" dirty="0" err="1" smtClean="0"/>
              <a:t>features</a:t>
            </a:r>
            <a:r>
              <a:rPr lang="pt-BR" dirty="0" smtClean="0"/>
              <a:t> que estarão presentes em todos os produtos.</a:t>
            </a:r>
          </a:p>
          <a:p>
            <a:pPr lvl="1"/>
            <a:r>
              <a:rPr lang="pt-BR" b="1" dirty="0" smtClean="0"/>
              <a:t>Opcional –</a:t>
            </a:r>
            <a:r>
              <a:rPr lang="pt-BR" dirty="0" smtClean="0"/>
              <a:t> Define as </a:t>
            </a:r>
            <a:r>
              <a:rPr lang="pt-BR" dirty="0" err="1" smtClean="0"/>
              <a:t>features</a:t>
            </a:r>
            <a:r>
              <a:rPr lang="pt-BR" dirty="0" smtClean="0"/>
              <a:t> que podem estar presentes nos produtos.</a:t>
            </a:r>
          </a:p>
          <a:p>
            <a:pPr lvl="1"/>
            <a:r>
              <a:rPr lang="pt-BR" b="1" dirty="0" smtClean="0"/>
              <a:t>Alternativa – </a:t>
            </a:r>
            <a:r>
              <a:rPr lang="pt-BR" dirty="0" smtClean="0"/>
              <a:t>Define um conjunto de </a:t>
            </a:r>
            <a:r>
              <a:rPr lang="pt-BR" dirty="0" err="1" smtClean="0"/>
              <a:t>features</a:t>
            </a:r>
            <a:r>
              <a:rPr lang="pt-BR" dirty="0" smtClean="0"/>
              <a:t> mutuamente exclusiva.</a:t>
            </a:r>
          </a:p>
          <a:p>
            <a:pPr lvl="1"/>
            <a:r>
              <a:rPr lang="pt-BR" b="1" dirty="0" err="1" smtClean="0"/>
              <a:t>Or</a:t>
            </a:r>
            <a:r>
              <a:rPr lang="pt-BR" b="1" dirty="0" smtClean="0"/>
              <a:t> – </a:t>
            </a:r>
            <a:r>
              <a:rPr lang="pt-BR" dirty="0" smtClean="0"/>
              <a:t>Define um conjunto de </a:t>
            </a:r>
            <a:r>
              <a:rPr lang="pt-BR" dirty="0" err="1" smtClean="0"/>
              <a:t>features</a:t>
            </a:r>
            <a:r>
              <a:rPr lang="pt-BR" dirty="0" smtClean="0"/>
              <a:t> onde podem ser selecionada, uma ou mais de uma podem ser selecionadas.</a:t>
            </a:r>
          </a:p>
          <a:p>
            <a:pPr lvl="1"/>
            <a:r>
              <a:rPr lang="pt-BR" b="1" dirty="0" err="1" smtClean="0"/>
              <a:t>And</a:t>
            </a:r>
            <a:r>
              <a:rPr lang="pt-BR" b="1" dirty="0" smtClean="0"/>
              <a:t> – </a:t>
            </a:r>
            <a:r>
              <a:rPr lang="pt-BR" dirty="0" smtClean="0"/>
              <a:t>Define um conjunto de </a:t>
            </a:r>
            <a:r>
              <a:rPr lang="pt-BR" dirty="0" err="1" smtClean="0"/>
              <a:t>features</a:t>
            </a:r>
            <a:r>
              <a:rPr lang="pt-BR" dirty="0" smtClean="0"/>
              <a:t> onde todas devem ser selecionadas obrigatoriamente.</a:t>
            </a:r>
            <a:endParaRPr lang="pt-BR" b="1" dirty="0" smtClean="0"/>
          </a:p>
          <a:p>
            <a:pPr lvl="1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2191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</a:t>
            </a:r>
            <a:r>
              <a:rPr lang="pt-BR" dirty="0" err="1" smtClean="0"/>
              <a:t>Features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06" y="3367087"/>
            <a:ext cx="5343525" cy="1724025"/>
          </a:xfrm>
        </p:spPr>
      </p:pic>
    </p:spTree>
    <p:extLst>
      <p:ext uri="{BB962C8B-B14F-4D97-AF65-F5344CB8AC3E}">
        <p14:creationId xmlns:p14="http://schemas.microsoft.com/office/powerpoint/2010/main" val="343373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de LPS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Diferente do desenvolvimento de sistemas tradicionais onde o foco é desenvolver um produto, no desenvolvimento de uma LPS a equipe deve se focar em um domínio específico para o qual um conjunto de produtos que atendam a necessidade deste domínio devam ser criado.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379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Domínio – É uma área de conhecimento que:</a:t>
            </a:r>
          </a:p>
          <a:p>
            <a:pPr lvl="1"/>
            <a:r>
              <a:rPr lang="pt-BR" dirty="0" smtClean="0"/>
              <a:t>Tem como escopo maximizar a satisfação em relação aos requisitos dos clientes</a:t>
            </a:r>
          </a:p>
          <a:p>
            <a:pPr lvl="1"/>
            <a:r>
              <a:rPr lang="pt-BR" dirty="0" smtClean="0"/>
              <a:t>Inclui um conjunto de conceitos e terminologias compreendidas pelos praticantes da área do domínio.</a:t>
            </a:r>
          </a:p>
          <a:p>
            <a:pPr lvl="1"/>
            <a:r>
              <a:rPr lang="pt-BR" dirty="0" smtClean="0"/>
              <a:t>Inclui conhecimentos sobre como construir sistemas de software nesta área.</a:t>
            </a:r>
          </a:p>
        </p:txBody>
      </p:sp>
    </p:spTree>
    <p:extLst>
      <p:ext uri="{BB962C8B-B14F-4D97-AF65-F5344CB8AC3E}">
        <p14:creationId xmlns:p14="http://schemas.microsoft.com/office/powerpoint/2010/main" val="3431463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smtClean="0"/>
              <a:t>É o processo que compreende as etapas de análise de domínio, análise de requisitos, implementação do domínio, geração de produtos.</a:t>
            </a:r>
          </a:p>
          <a:p>
            <a:pPr algn="just"/>
            <a:r>
              <a:rPr lang="pt-BR" b="1" dirty="0" smtClean="0"/>
              <a:t>Análise </a:t>
            </a:r>
            <a:r>
              <a:rPr lang="pt-BR" b="1" dirty="0"/>
              <a:t>de </a:t>
            </a:r>
            <a:r>
              <a:rPr lang="pt-BR" b="1" dirty="0" smtClean="0"/>
              <a:t>Domínio </a:t>
            </a:r>
            <a:r>
              <a:rPr lang="pt-BR" dirty="0"/>
              <a:t>- Nesta etapa o escopo do </a:t>
            </a:r>
            <a:r>
              <a:rPr lang="pt-BR" dirty="0" smtClean="0"/>
              <a:t>domínio é </a:t>
            </a:r>
            <a:r>
              <a:rPr lang="pt-BR" dirty="0"/>
              <a:t>definido, isto </a:t>
            </a:r>
            <a:r>
              <a:rPr lang="pt-BR" dirty="0" smtClean="0"/>
              <a:t>é, quais produtos serão </a:t>
            </a:r>
            <a:r>
              <a:rPr lang="pt-BR" dirty="0"/>
              <a:t>feitos por esta SPL e quais </a:t>
            </a:r>
            <a:r>
              <a:rPr lang="pt-BR" i="1" dirty="0" err="1"/>
              <a:t>features</a:t>
            </a:r>
            <a:r>
              <a:rPr lang="pt-BR" i="1" dirty="0"/>
              <a:t> </a:t>
            </a:r>
            <a:r>
              <a:rPr lang="pt-BR" dirty="0"/>
              <a:t>devem ser implementadas </a:t>
            </a:r>
            <a:r>
              <a:rPr lang="pt-BR" dirty="0" smtClean="0"/>
              <a:t>e reutilizadas</a:t>
            </a:r>
            <a:r>
              <a:rPr lang="pt-BR" dirty="0"/>
              <a:t>. Os resultados da </a:t>
            </a:r>
            <a:r>
              <a:rPr lang="pt-BR" dirty="0" smtClean="0"/>
              <a:t>análise </a:t>
            </a:r>
            <a:r>
              <a:rPr lang="pt-BR" dirty="0"/>
              <a:t>de </a:t>
            </a:r>
            <a:r>
              <a:rPr lang="pt-BR" dirty="0" smtClean="0"/>
              <a:t>domínio </a:t>
            </a:r>
            <a:r>
              <a:rPr lang="pt-BR" dirty="0"/>
              <a:t>normalmente </a:t>
            </a:r>
            <a:r>
              <a:rPr lang="pt-BR" dirty="0" smtClean="0"/>
              <a:t>são documentadas em </a:t>
            </a:r>
            <a:r>
              <a:rPr lang="pt-BR" dirty="0"/>
              <a:t>um modelo de </a:t>
            </a:r>
            <a:r>
              <a:rPr lang="pt-BR" i="1" dirty="0" err="1"/>
              <a:t>features</a:t>
            </a:r>
            <a:r>
              <a:rPr lang="pt-BR" dirty="0"/>
              <a:t>.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043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1" dirty="0" smtClean="0"/>
              <a:t>Análise </a:t>
            </a:r>
            <a:r>
              <a:rPr lang="pt-BR" b="1" dirty="0"/>
              <a:t>de Requisitos </a:t>
            </a:r>
            <a:r>
              <a:rPr lang="pt-BR" dirty="0"/>
              <a:t>- Nesta etapa as necessidades de um cliente em </a:t>
            </a:r>
            <a:r>
              <a:rPr lang="pt-BR" dirty="0" smtClean="0"/>
              <a:t>específico serão atendidas. Na </a:t>
            </a:r>
            <a:r>
              <a:rPr lang="pt-BR" dirty="0"/>
              <a:t>maioria dos casos, as </a:t>
            </a:r>
            <a:r>
              <a:rPr lang="pt-BR" i="1" dirty="0" err="1"/>
              <a:t>features</a:t>
            </a:r>
            <a:r>
              <a:rPr lang="pt-BR" i="1" dirty="0"/>
              <a:t> </a:t>
            </a:r>
            <a:r>
              <a:rPr lang="pt-BR" dirty="0" smtClean="0"/>
              <a:t>já implementadas </a:t>
            </a:r>
            <a:r>
              <a:rPr lang="pt-BR" dirty="0"/>
              <a:t>que satisfazem estas necessidades </a:t>
            </a:r>
            <a:r>
              <a:rPr lang="pt-BR" dirty="0" smtClean="0"/>
              <a:t>são </a:t>
            </a:r>
            <a:r>
              <a:rPr lang="pt-BR" dirty="0"/>
              <a:t>escolhidas para a montagem do produto. Caso surja um novo </a:t>
            </a:r>
            <a:r>
              <a:rPr lang="pt-BR" dirty="0" smtClean="0"/>
              <a:t>requisito, volta-se </a:t>
            </a:r>
            <a:r>
              <a:rPr lang="pt-BR" dirty="0"/>
              <a:t>a </a:t>
            </a:r>
            <a:r>
              <a:rPr lang="pt-BR" dirty="0" smtClean="0"/>
              <a:t>etapa de análise de domínio, o que pode resultar em uma alteração do modelo de</a:t>
            </a:r>
            <a:r>
              <a:rPr lang="pt-BR" dirty="0"/>
              <a:t/>
            </a:r>
            <a:br>
              <a:rPr lang="pt-BR" dirty="0"/>
            </a:br>
            <a:r>
              <a:rPr lang="pt-BR" i="1" dirty="0" err="1" smtClean="0"/>
              <a:t>features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245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pt-BR" sz="2800" b="1" dirty="0" smtClean="0"/>
              <a:t>Implementação </a:t>
            </a:r>
            <a:r>
              <a:rPr lang="pt-BR" sz="2800" b="1" dirty="0"/>
              <a:t>do </a:t>
            </a:r>
            <a:r>
              <a:rPr lang="pt-BR" sz="2800" b="1" dirty="0" smtClean="0"/>
              <a:t>domínio </a:t>
            </a:r>
            <a:r>
              <a:rPr lang="pt-BR" sz="2800" dirty="0" smtClean="0"/>
              <a:t>– Nesta etapa os artefatos reusáveis serão desenvolvidos com base nas </a:t>
            </a:r>
            <a:r>
              <a:rPr lang="pt-BR" sz="2800" i="1" dirty="0" err="1" smtClean="0"/>
              <a:t>features</a:t>
            </a:r>
            <a:r>
              <a:rPr lang="pt-BR" sz="2800" i="1" dirty="0" smtClean="0"/>
              <a:t> </a:t>
            </a:r>
            <a:r>
              <a:rPr lang="pt-BR" sz="2800" dirty="0" smtClean="0"/>
              <a:t>identificadas durante a análise de domínio. </a:t>
            </a:r>
          </a:p>
          <a:p>
            <a:pPr algn="just"/>
            <a:r>
              <a:rPr lang="pt-BR" sz="2800" b="1" dirty="0" smtClean="0"/>
              <a:t>Geração do produto </a:t>
            </a:r>
            <a:r>
              <a:rPr lang="pt-BR" sz="2800" dirty="0" smtClean="0"/>
              <a:t>– Nesta etapa o produto será gerado de acordo os resultados obtidos pela etapa de análise de requisitos, utilizando as </a:t>
            </a:r>
            <a:r>
              <a:rPr lang="pt-BR" sz="2800" i="1" dirty="0" err="1" smtClean="0"/>
              <a:t>features</a:t>
            </a:r>
            <a:r>
              <a:rPr lang="pt-BR" sz="2800" i="1" dirty="0" smtClean="0"/>
              <a:t> </a:t>
            </a:r>
            <a:r>
              <a:rPr lang="pt-BR" sz="2800" dirty="0" smtClean="0"/>
              <a:t>necessárias</a:t>
            </a:r>
            <a:r>
              <a:rPr lang="pt-BR" sz="2800" dirty="0"/>
              <a:t>. </a:t>
            </a:r>
            <a:endParaRPr lang="pt-BR" sz="2800" dirty="0" smtClean="0"/>
          </a:p>
          <a:p>
            <a:pPr marL="0" indent="0" algn="just">
              <a:buNone/>
            </a:pPr>
            <a:r>
              <a:rPr lang="pt-BR" sz="3000" dirty="0"/>
              <a:t/>
            </a:r>
            <a:br>
              <a:rPr lang="pt-BR" sz="3000" dirty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451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TBD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901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LPS</a:t>
            </a:r>
            <a:br>
              <a:rPr lang="pt-BR" dirty="0" smtClean="0"/>
            </a:br>
            <a:r>
              <a:rPr lang="pt-BR" dirty="0" smtClean="0"/>
              <a:t>Engenharia de Domínio</a:t>
            </a:r>
            <a:endParaRPr lang="pt-BR" dirty="0"/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35" y="2667000"/>
            <a:ext cx="5045468" cy="3124200"/>
          </a:xfrm>
        </p:spPr>
      </p:pic>
    </p:spTree>
    <p:extLst>
      <p:ext uri="{BB962C8B-B14F-4D97-AF65-F5344CB8AC3E}">
        <p14:creationId xmlns:p14="http://schemas.microsoft.com/office/powerpoint/2010/main" val="102316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Antes da revolução industrial, o processo de manufatura de produtos era feito de forma artesanal.</a:t>
            </a:r>
          </a:p>
          <a:p>
            <a:pPr algn="just"/>
            <a:r>
              <a:rPr lang="pt-BR" dirty="0" smtClean="0"/>
              <a:t>Neste modelo de produção cada produto é único, pois é fácil incorporar elementos exclusivos para cada produto feito.</a:t>
            </a:r>
            <a:endParaRPr lang="pt-BR" dirty="0"/>
          </a:p>
        </p:txBody>
      </p:sp>
      <p:pic>
        <p:nvPicPr>
          <p:cNvPr id="5" name="Espaço Reservado para Conteúdo 4" descr="Recorte de Tela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00" y="2667000"/>
            <a:ext cx="4679800" cy="3124200"/>
          </a:xfrm>
        </p:spPr>
      </p:pic>
    </p:spTree>
    <p:extLst>
      <p:ext uri="{BB962C8B-B14F-4D97-AF65-F5344CB8AC3E}">
        <p14:creationId xmlns:p14="http://schemas.microsoft.com/office/powerpoint/2010/main" val="1314259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 revolução industrial do séc. XVIII trouxe o conceito de produção em massa.</a:t>
            </a:r>
          </a:p>
          <a:p>
            <a:pPr algn="just"/>
            <a:r>
              <a:rPr lang="pt-BR" dirty="0" smtClean="0"/>
              <a:t>O processo de produção em massa requer um conjunto de partes padronizadas que serão utilizadas para criar produtos mais complexos.</a:t>
            </a:r>
          </a:p>
          <a:p>
            <a:endParaRPr lang="pt-BR" dirty="0"/>
          </a:p>
        </p:txBody>
      </p:sp>
      <p:pic>
        <p:nvPicPr>
          <p:cNvPr id="5" name="Espaço Reservado para Conteúdo 4" descr="Recorte de Tela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847345"/>
            <a:ext cx="4895850" cy="2763510"/>
          </a:xfrm>
        </p:spPr>
      </p:pic>
    </p:spTree>
    <p:extLst>
      <p:ext uri="{BB962C8B-B14F-4D97-AF65-F5344CB8AC3E}">
        <p14:creationId xmlns:p14="http://schemas.microsoft.com/office/powerpoint/2010/main" val="5472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 partir do séc. XX as empresas perceberam que clientes diferentes possuem necessidades diferentes.</a:t>
            </a:r>
          </a:p>
          <a:p>
            <a:pPr algn="just"/>
            <a:r>
              <a:rPr lang="pt-BR" dirty="0" smtClean="0"/>
              <a:t>As empresas passaram então a aumentar a diversidade do seu portfolio de produtos.</a:t>
            </a:r>
          </a:p>
          <a:p>
            <a:pPr algn="just"/>
            <a:r>
              <a:rPr lang="pt-BR" dirty="0" smtClean="0"/>
              <a:t>Uma </a:t>
            </a:r>
            <a:r>
              <a:rPr lang="pt-BR" b="1" i="1" dirty="0" smtClean="0"/>
              <a:t>Linha de Produto </a:t>
            </a:r>
            <a:r>
              <a:rPr lang="pt-BR" dirty="0" smtClean="0"/>
              <a:t>é um conjunto de produtos em um portfolio que compartilham similaridades e que são idealmente construídos a partir de componentes reusáveis.</a:t>
            </a: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271104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pic>
        <p:nvPicPr>
          <p:cNvPr id="7" name="Espaço Reservado para Conteúdo 6" descr="Recorte de Tela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3" y="2667000"/>
            <a:ext cx="6922032" cy="3124200"/>
          </a:xfrm>
        </p:spPr>
      </p:pic>
    </p:spTree>
    <p:extLst>
      <p:ext uri="{BB962C8B-B14F-4D97-AF65-F5344CB8AC3E}">
        <p14:creationId xmlns:p14="http://schemas.microsoft.com/office/powerpoint/2010/main" val="6580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uma linha de produto?</a:t>
            </a:r>
            <a:endParaRPr lang="pt-BR" dirty="0"/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64" y="2667000"/>
            <a:ext cx="3465409" cy="3124200"/>
          </a:xfrm>
        </p:spPr>
      </p:pic>
    </p:spTree>
    <p:extLst>
      <p:ext uri="{BB962C8B-B14F-4D97-AF65-F5344CB8AC3E}">
        <p14:creationId xmlns:p14="http://schemas.microsoft.com/office/powerpoint/2010/main" val="197411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Linha de Produto de Software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linha de produto de software segue os mesmos princípios de uma linha de produto convencional.</a:t>
            </a:r>
          </a:p>
          <a:p>
            <a:r>
              <a:rPr lang="pt-BR" dirty="0" smtClean="0"/>
              <a:t>É uma técnica de reuso de software.</a:t>
            </a:r>
          </a:p>
        </p:txBody>
      </p:sp>
    </p:spTree>
    <p:extLst>
      <p:ext uri="{BB962C8B-B14F-4D97-AF65-F5344CB8AC3E}">
        <p14:creationId xmlns:p14="http://schemas.microsoft.com/office/powerpoint/2010/main" val="83725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Feature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É o conceito principal dentro de uma linha de produto de software (LPS).</a:t>
            </a:r>
          </a:p>
          <a:p>
            <a:r>
              <a:rPr lang="pt-BR" i="1" dirty="0" smtClean="0"/>
              <a:t>Definição: </a:t>
            </a:r>
            <a:r>
              <a:rPr lang="pt-BR" dirty="0" smtClean="0"/>
              <a:t>É uma característica ou comportamento visível ao usuário de um software. São utilizadas para especificar e comunicar comunalidade e variabilidade entre os produtos da linha.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5452700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148</TotalTime>
  <Words>744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3" baseType="lpstr">
      <vt:lpstr>Arial</vt:lpstr>
      <vt:lpstr>Corbel</vt:lpstr>
      <vt:lpstr>Paralaxe</vt:lpstr>
      <vt:lpstr>Minicurso SINFORM 2016 Linha de Produto de Software</vt:lpstr>
      <vt:lpstr>Roteiro</vt:lpstr>
      <vt:lpstr>O que é uma linha de produto?</vt:lpstr>
      <vt:lpstr>O que é uma linha de produto?</vt:lpstr>
      <vt:lpstr>O que é uma linha de produto</vt:lpstr>
      <vt:lpstr>O que é uma linha de produto?</vt:lpstr>
      <vt:lpstr>O que é uma linha de produto?</vt:lpstr>
      <vt:lpstr>Linha de Produto de Software</vt:lpstr>
      <vt:lpstr>Feature</vt:lpstr>
      <vt:lpstr>Produto</vt:lpstr>
      <vt:lpstr>Diagrama de Features</vt:lpstr>
      <vt:lpstr>Diagrama de Features</vt:lpstr>
      <vt:lpstr>Digrama de Features</vt:lpstr>
      <vt:lpstr>Diagrama de Features</vt:lpstr>
      <vt:lpstr>Desenvolvimento de LPS</vt:lpstr>
      <vt:lpstr>Desenvolvimento LPS</vt:lpstr>
      <vt:lpstr>Desenvolvimento LPS Engenharia de Domínio</vt:lpstr>
      <vt:lpstr>Desenvolvimento LPS Engenharia de Domínio</vt:lpstr>
      <vt:lpstr>Desenvolvimento LPS Engenharia de Domínio</vt:lpstr>
      <vt:lpstr>Desenvolvimento LPS Engenharia de Domínio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Minicurso SINFORM 2016 Linha de Produto de Software</dc:title>
  <dc:creator>Mateus Passos Soares Cardoso</dc:creator>
  <cp:lastModifiedBy>Mateus Passos Soares Cardoso</cp:lastModifiedBy>
  <cp:revision>24</cp:revision>
  <dcterms:created xsi:type="dcterms:W3CDTF">2016-11-03T11:49:09Z</dcterms:created>
  <dcterms:modified xsi:type="dcterms:W3CDTF">2016-11-03T14:18:05Z</dcterms:modified>
</cp:coreProperties>
</file>